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01" r:id="rId3"/>
    <p:sldId id="257" r:id="rId5"/>
    <p:sldId id="295" r:id="rId6"/>
    <p:sldId id="341" r:id="rId7"/>
    <p:sldId id="296" r:id="rId8"/>
    <p:sldId id="342" r:id="rId9"/>
    <p:sldId id="297" r:id="rId10"/>
    <p:sldId id="354" r:id="rId11"/>
    <p:sldId id="285" r:id="rId12"/>
    <p:sldId id="298" r:id="rId13"/>
    <p:sldId id="356" r:id="rId14"/>
    <p:sldId id="357" r:id="rId15"/>
    <p:sldId id="337" r:id="rId16"/>
    <p:sldId id="355" r:id="rId17"/>
    <p:sldId id="340" r:id="rId18"/>
    <p:sldId id="288" r:id="rId19"/>
  </p:sldIdLst>
  <p:sldSz cx="9144000" cy="5143500" type="screen16x9"/>
  <p:notesSz cx="6858000" cy="9144000"/>
  <p:embeddedFontLst>
    <p:embeddedFont>
      <p:font typeface="方正兰亭粗黑_GBK" panose="02000000000000000000" pitchFamily="2" charset="-122"/>
      <p:regular r:id="rId23"/>
    </p:embeddedFont>
    <p:embeddedFont>
      <p:font typeface="微软雅黑" panose="020B0503020204020204" pitchFamily="34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1" autoAdjust="0"/>
    <p:restoredTop sz="94660"/>
  </p:normalViewPr>
  <p:slideViewPr>
    <p:cSldViewPr snapToGrid="0">
      <p:cViewPr>
        <p:scale>
          <a:sx n="75" d="100"/>
          <a:sy n="75" d="100"/>
        </p:scale>
        <p:origin x="924" y="-378"/>
      </p:cViewPr>
      <p:guideLst>
        <p:guide orient="horz" pos="1626"/>
        <p:guide pos="29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2.jpe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slow">
    <p:blinds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60955"/>
            <a:ext cx="9144000" cy="216344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803" y="210279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38070" y="3309620"/>
            <a:ext cx="4391660" cy="7143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95805" y="2585085"/>
            <a:ext cx="4871720" cy="699770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吉林大学软件学院</a:t>
            </a:r>
            <a:endParaRPr lang="zh-CN" altLang="en-US" sz="20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大学生创新创业训练计划项目汇报</a:t>
            </a:r>
            <a:endParaRPr lang="zh-CN" altLang="en-US" sz="20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0505" y="3332480"/>
            <a:ext cx="3464560" cy="677545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sz="3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远程锁控</a:t>
            </a:r>
            <a:r>
              <a:rPr lang="en-US" altLang="zh-CN" sz="3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altLang="zh-CN" sz="36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3450" y="4105910"/>
            <a:ext cx="4670425" cy="59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指导教师：王岩    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项目负责人：孙硕阳    答辩人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孙硕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阳 蒋佩恒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d6167a3f8982d3750d0f40aa44d0d84d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lum bright="12000" contrast="-60000"/>
          </a:blip>
          <a:stretch>
            <a:fillRect/>
          </a:stretch>
        </p:blipFill>
        <p:spPr>
          <a:xfrm>
            <a:off x="3836670" y="420370"/>
            <a:ext cx="1819910" cy="1819910"/>
          </a:xfrm>
          <a:prstGeom prst="rect">
            <a:avLst/>
          </a:prstGeom>
          <a:ln>
            <a:noFill/>
          </a:ln>
        </p:spPr>
      </p:pic>
      <p:pic>
        <p:nvPicPr>
          <p:cNvPr id="9" name="图片 8" descr="53c69264af849"/>
          <p:cNvPicPr>
            <a:picLocks noChangeAspect="1"/>
          </p:cNvPicPr>
          <p:nvPr/>
        </p:nvPicPr>
        <p:blipFill>
          <a:blip r:embed="rId6">
            <a:grayscl/>
            <a:lum bright="18000" contrast="-18000"/>
          </a:blip>
          <a:srcRect l="52254" b="20838"/>
          <a:stretch>
            <a:fillRect/>
          </a:stretch>
        </p:blipFill>
        <p:spPr>
          <a:xfrm>
            <a:off x="2352040" y="3426460"/>
            <a:ext cx="518795" cy="488315"/>
          </a:xfrm>
          <a:prstGeom prst="rect">
            <a:avLst/>
          </a:prstGeom>
        </p:spPr>
      </p:pic>
      <p:pic>
        <p:nvPicPr>
          <p:cNvPr id="11" name="图片 10" descr="53c69264af849"/>
          <p:cNvPicPr>
            <a:picLocks noChangeAspect="1"/>
          </p:cNvPicPr>
          <p:nvPr/>
        </p:nvPicPr>
        <p:blipFill>
          <a:blip r:embed="rId6">
            <a:grayscl/>
          </a:blip>
          <a:srcRect r="52546" b="18727"/>
          <a:stretch>
            <a:fillRect/>
          </a:stretch>
        </p:blipFill>
        <p:spPr>
          <a:xfrm>
            <a:off x="6151245" y="3429000"/>
            <a:ext cx="531495" cy="500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5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3" grpId="0" bldLvl="0" animBg="1"/>
      <p:bldP spid="24" grpId="0"/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07366" y="1750927"/>
            <a:ext cx="3992880" cy="1070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61912" y="2896649"/>
            <a:ext cx="1101976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23535" y="2873464"/>
            <a:ext cx="13258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37835" y="3283636"/>
            <a:ext cx="10972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29647" y="290096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129647" y="333832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295802" y="1374645"/>
            <a:ext cx="1301106" cy="1301106"/>
            <a:chOff x="2262782" y="1446400"/>
            <a:chExt cx="1301106" cy="1301106"/>
          </a:xfrm>
        </p:grpSpPr>
        <p:sp>
          <p:nvSpPr>
            <p:cNvPr id="4" name="椭圆 3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  <p:bldP spid="13" grpId="0"/>
      <p:bldP spid="16" grpId="0"/>
      <p:bldP spid="17" grpId="0"/>
      <p:bldP spid="24" grpId="0" bldLvl="0" animBg="1"/>
      <p:bldP spid="2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47667" y="183470"/>
            <a:ext cx="16433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90916" y="222166"/>
            <a:ext cx="2007235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2016.9-2017.1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燕尾形 179"/>
          <p:cNvSpPr/>
          <p:nvPr/>
        </p:nvSpPr>
        <p:spPr>
          <a:xfrm>
            <a:off x="854075" y="2038985"/>
            <a:ext cx="1223645" cy="1329055"/>
          </a:xfrm>
          <a:prstGeom prst="chevron">
            <a:avLst>
              <a:gd name="adj" fmla="val 54429"/>
            </a:avLst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sp>
        <p:nvSpPr>
          <p:cNvPr id="181" name="燕尾形 180"/>
          <p:cNvSpPr/>
          <p:nvPr/>
        </p:nvSpPr>
        <p:spPr>
          <a:xfrm>
            <a:off x="2031365" y="2039620"/>
            <a:ext cx="1224915" cy="1328420"/>
          </a:xfrm>
          <a:prstGeom prst="chevron">
            <a:avLst>
              <a:gd name="adj" fmla="val 5442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sp>
        <p:nvSpPr>
          <p:cNvPr id="182" name="燕尾形 181"/>
          <p:cNvSpPr/>
          <p:nvPr/>
        </p:nvSpPr>
        <p:spPr>
          <a:xfrm>
            <a:off x="3311525" y="2026920"/>
            <a:ext cx="1236345" cy="1341120"/>
          </a:xfrm>
          <a:prstGeom prst="chevron">
            <a:avLst>
              <a:gd name="adj" fmla="val 5442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sp>
        <p:nvSpPr>
          <p:cNvPr id="183" name="燕尾形 182"/>
          <p:cNvSpPr/>
          <p:nvPr/>
        </p:nvSpPr>
        <p:spPr>
          <a:xfrm>
            <a:off x="4508500" y="2031365"/>
            <a:ext cx="1245870" cy="1348740"/>
          </a:xfrm>
          <a:prstGeom prst="chevron">
            <a:avLst>
              <a:gd name="adj" fmla="val 544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sp>
        <p:nvSpPr>
          <p:cNvPr id="184" name="五边形 183"/>
          <p:cNvSpPr/>
          <p:nvPr/>
        </p:nvSpPr>
        <p:spPr>
          <a:xfrm>
            <a:off x="-36195" y="2034540"/>
            <a:ext cx="8808720" cy="1331595"/>
          </a:xfrm>
          <a:prstGeom prst="homePlate">
            <a:avLst>
              <a:gd name="adj" fmla="val 47961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/>
          </a:p>
        </p:txBody>
      </p:sp>
      <p:grpSp>
        <p:nvGrpSpPr>
          <p:cNvPr id="185" name="组合 184"/>
          <p:cNvGrpSpPr/>
          <p:nvPr/>
        </p:nvGrpSpPr>
        <p:grpSpPr>
          <a:xfrm>
            <a:off x="759892" y="1119451"/>
            <a:ext cx="2327891" cy="444187"/>
            <a:chOff x="814328" y="3219334"/>
            <a:chExt cx="2266827" cy="432536"/>
          </a:xfrm>
        </p:grpSpPr>
        <p:grpSp>
          <p:nvGrpSpPr>
            <p:cNvPr id="186" name="组合 185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187" name="组合 186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88" name="圆角矩形 187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9" name="圆角矩形 188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0" name="椭圆 189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1" name="TextBox 60"/>
            <p:cNvSpPr txBox="1"/>
            <p:nvPr/>
          </p:nvSpPr>
          <p:spPr>
            <a:xfrm>
              <a:off x="1139540" y="3319207"/>
              <a:ext cx="1926672" cy="2541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电路连接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2081699" y="3794363"/>
            <a:ext cx="2327891" cy="444187"/>
            <a:chOff x="814325" y="3219334"/>
            <a:chExt cx="2266826" cy="432536"/>
          </a:xfrm>
        </p:grpSpPr>
        <p:grpSp>
          <p:nvGrpSpPr>
            <p:cNvPr id="193" name="组合 192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194" name="组合 193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5" name="圆角矩形 194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" name="圆角矩形 195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7" name="椭圆 196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8" name="TextBox 67"/>
            <p:cNvSpPr txBox="1"/>
            <p:nvPr/>
          </p:nvSpPr>
          <p:spPr>
            <a:xfrm>
              <a:off x="1249617" y="3331792"/>
              <a:ext cx="1808518" cy="2541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编写程序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3304894" y="1088836"/>
            <a:ext cx="2327891" cy="444187"/>
            <a:chOff x="814328" y="3219334"/>
            <a:chExt cx="2266829" cy="432536"/>
          </a:xfrm>
        </p:grpSpPr>
        <p:grpSp>
          <p:nvGrpSpPr>
            <p:cNvPr id="200" name="组合 199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201" name="组合 200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2" name="圆角矩形 201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" name="圆角矩形 202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4" name="椭圆 203"/>
              <p:cNvSpPr/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5" name="TextBox 74"/>
            <p:cNvSpPr txBox="1"/>
            <p:nvPr/>
          </p:nvSpPr>
          <p:spPr>
            <a:xfrm>
              <a:off x="1183671" y="3331792"/>
              <a:ext cx="1847692" cy="2541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电路调试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6" name="组合 205"/>
          <p:cNvGrpSpPr>
            <a:grpSpLocks noChangeAspect="1"/>
          </p:cNvGrpSpPr>
          <p:nvPr/>
        </p:nvGrpSpPr>
        <p:grpSpPr>
          <a:xfrm>
            <a:off x="5643245" y="1326515"/>
            <a:ext cx="2633345" cy="2512060"/>
            <a:chOff x="3197225" y="3458369"/>
            <a:chExt cx="533400" cy="487363"/>
          </a:xfrm>
          <a:solidFill>
            <a:srgbClr val="C00000"/>
          </a:solidFill>
        </p:grpSpPr>
        <p:sp>
          <p:nvSpPr>
            <p:cNvPr id="207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/>
            </a:p>
          </p:txBody>
        </p:sp>
        <p:sp>
          <p:nvSpPr>
            <p:cNvPr id="208" name="Freeform 313"/>
            <p:cNvSpPr/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/>
            </a:p>
          </p:txBody>
        </p:sp>
      </p:grpSp>
      <p:cxnSp>
        <p:nvCxnSpPr>
          <p:cNvPr id="211" name="直接连接符 210"/>
          <p:cNvCxnSpPr/>
          <p:nvPr/>
        </p:nvCxnSpPr>
        <p:spPr>
          <a:xfrm>
            <a:off x="3590191" y="1592908"/>
            <a:ext cx="0" cy="41324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flipH="1">
            <a:off x="1022350" y="1614170"/>
            <a:ext cx="6350" cy="41783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flipH="1" flipV="1">
            <a:off x="4983480" y="3378200"/>
            <a:ext cx="17780" cy="34988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V="1">
            <a:off x="2262798" y="3376732"/>
            <a:ext cx="0" cy="37000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/>
          <p:cNvGrpSpPr/>
          <p:nvPr/>
        </p:nvGrpSpPr>
        <p:grpSpPr>
          <a:xfrm>
            <a:off x="4738772" y="3765272"/>
            <a:ext cx="2327891" cy="444187"/>
            <a:chOff x="814328" y="3219334"/>
            <a:chExt cx="2266828" cy="432536"/>
          </a:xfrm>
        </p:grpSpPr>
        <p:grpSp>
          <p:nvGrpSpPr>
            <p:cNvPr id="216" name="组合 215"/>
            <p:cNvGrpSpPr/>
            <p:nvPr/>
          </p:nvGrpSpPr>
          <p:grpSpPr>
            <a:xfrm>
              <a:off x="814328" y="3219334"/>
              <a:ext cx="2266828" cy="432536"/>
              <a:chOff x="2173927" y="3285519"/>
              <a:chExt cx="2876395" cy="548848"/>
            </a:xfrm>
          </p:grpSpPr>
          <p:grpSp>
            <p:nvGrpSpPr>
              <p:cNvPr id="217" name="组合 216"/>
              <p:cNvGrpSpPr/>
              <p:nvPr/>
            </p:nvGrpSpPr>
            <p:grpSpPr>
              <a:xfrm>
                <a:off x="2173927" y="3285519"/>
                <a:ext cx="2876395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8" name="圆角矩形 217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9" name="圆角矩形 218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0" name="椭圆 219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1" name="TextBox 81"/>
            <p:cNvSpPr txBox="1"/>
            <p:nvPr/>
          </p:nvSpPr>
          <p:spPr>
            <a:xfrm>
              <a:off x="1085352" y="3345963"/>
              <a:ext cx="1926671" cy="2541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分析测试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4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4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4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4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4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4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4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4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4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4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4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  <p:bldP spid="180" grpId="0" bldLvl="0" animBg="1"/>
      <p:bldP spid="181" grpId="0" bldLvl="0" animBg="1"/>
      <p:bldP spid="182" grpId="0" bldLvl="0" animBg="1"/>
      <p:bldP spid="183" grpId="0" bldLvl="0" animBg="1"/>
      <p:bldP spid="18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空心弧 36"/>
          <p:cNvSpPr/>
          <p:nvPr/>
        </p:nvSpPr>
        <p:spPr>
          <a:xfrm rot="5400000">
            <a:off x="386026" y="1406854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566927" y="1492084"/>
            <a:ext cx="14414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 bwMode="auto">
          <a:xfrm>
            <a:off x="2616574" y="4282724"/>
            <a:ext cx="143986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 bwMode="auto">
          <a:xfrm>
            <a:off x="3561398" y="2853836"/>
            <a:ext cx="14407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961382" y="1287225"/>
            <a:ext cx="2010410" cy="38354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l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提交调研报告一份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00075" y="1737360"/>
            <a:ext cx="2259330" cy="22593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025190" y="3818082"/>
            <a:ext cx="858956" cy="858956"/>
            <a:chOff x="3989630" y="984316"/>
            <a:chExt cx="858956" cy="858956"/>
          </a:xfrm>
        </p:grpSpPr>
        <p:grpSp>
          <p:nvGrpSpPr>
            <p:cNvPr id="52" name="组合 51"/>
            <p:cNvGrpSpPr/>
            <p:nvPr/>
          </p:nvGrpSpPr>
          <p:grpSpPr>
            <a:xfrm>
              <a:off x="3989630" y="98431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54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14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847"/>
              <p:cNvSpPr/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009832" y="2459515"/>
            <a:ext cx="858956" cy="858956"/>
            <a:chOff x="4684712" y="1948340"/>
            <a:chExt cx="858956" cy="858956"/>
          </a:xfrm>
        </p:grpSpPr>
        <p:grpSp>
          <p:nvGrpSpPr>
            <p:cNvPr id="17" name="组合 16"/>
            <p:cNvGrpSpPr/>
            <p:nvPr/>
          </p:nvGrpSpPr>
          <p:grpSpPr>
            <a:xfrm>
              <a:off x="4684712" y="1948340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973066" y="1031168"/>
            <a:ext cx="858956" cy="858956"/>
            <a:chOff x="4716016" y="2993953"/>
            <a:chExt cx="858956" cy="858956"/>
          </a:xfrm>
        </p:grpSpPr>
        <p:grpSp>
          <p:nvGrpSpPr>
            <p:cNvPr id="18" name="组合 17"/>
            <p:cNvGrpSpPr/>
            <p:nvPr/>
          </p:nvGrpSpPr>
          <p:grpSpPr>
            <a:xfrm>
              <a:off x="4716016" y="2993953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5958069" y="2728585"/>
            <a:ext cx="2239010" cy="38354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申请软件著作权一项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893945" y="4015740"/>
            <a:ext cx="4211320" cy="65786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提供完善的客户端软件，制作成型产品并加以推广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5655e8106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1878965"/>
            <a:ext cx="1980000" cy="1980000"/>
          </a:xfrm>
          <a:prstGeom prst="ellipse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2410872" y="1318786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215005" y="2595245"/>
            <a:ext cx="373380" cy="37338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425065" y="4055110"/>
            <a:ext cx="373380" cy="33909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5"/>
          <p:cNvSpPr txBox="1"/>
          <p:nvPr/>
        </p:nvSpPr>
        <p:spPr>
          <a:xfrm>
            <a:off x="747667" y="183470"/>
            <a:ext cx="16433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90916" y="222166"/>
            <a:ext cx="1198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预期成果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45" grpId="0" bldLvl="0" animBg="1"/>
      <p:bldP spid="37" grpId="0" bldLvl="0" animBg="1"/>
      <p:bldP spid="22" grpId="0" bldLvl="0" animBg="1"/>
      <p:bldP spid="23" grpId="0" bldLvl="0" animBg="1"/>
      <p:bldP spid="29" grpId="0" bldLvl="0" animBg="1"/>
      <p:bldP spid="42" grpId="0"/>
      <p:bldP spid="73" grpId="0"/>
      <p:bldP spid="75" grpId="0"/>
      <p:bldP spid="2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3230880" cy="1070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经费使用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101976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2568518" y="1757459"/>
              <a:ext cx="689633" cy="6620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" y="2349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512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经费使用</a:t>
            </a:r>
            <a:endParaRPr lang="zh-CN" altLang="en-US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H="1" flipV="1">
            <a:off x="2631860" y="1706149"/>
            <a:ext cx="3628920" cy="1695603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1755084" y="1625306"/>
            <a:ext cx="4562601" cy="216504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1205230" y="1323975"/>
            <a:ext cx="1577340" cy="636270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184910" y="3296285"/>
            <a:ext cx="1604645" cy="636270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188710" y="1271905"/>
            <a:ext cx="1439545" cy="636270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230487" y="3313413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674243" y="1856385"/>
            <a:ext cx="1496060" cy="1382075"/>
            <a:chOff x="3674243" y="1810030"/>
            <a:chExt cx="1496060" cy="1382075"/>
          </a:xfrm>
        </p:grpSpPr>
        <p:grpSp>
          <p:nvGrpSpPr>
            <p:cNvPr id="113" name="组合 112"/>
            <p:cNvGrpSpPr/>
            <p:nvPr/>
          </p:nvGrpSpPr>
          <p:grpSpPr>
            <a:xfrm>
              <a:off x="3746633" y="18100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5" name="同心圆 1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3674243" y="2208175"/>
              <a:ext cx="1496060" cy="757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开发系列用书</a:t>
              </a:r>
              <a:endPara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1" name="椭圆 120"/>
          <p:cNvSpPr/>
          <p:nvPr/>
        </p:nvSpPr>
        <p:spPr>
          <a:xfrm>
            <a:off x="2407517" y="1281243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2477372" y="3207487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5951843" y="3251772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5968365" y="1268730"/>
            <a:ext cx="373380" cy="39624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6535" y="1372235"/>
            <a:ext cx="105981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安卓</a:t>
            </a:r>
            <a:endParaRPr lang="zh-CN" altLang="en-US" sz="2800" b="1"/>
          </a:p>
        </p:txBody>
      </p:sp>
      <p:sp>
        <p:nvSpPr>
          <p:cNvPr id="3" name="文本框 2"/>
          <p:cNvSpPr txBox="1"/>
          <p:nvPr/>
        </p:nvSpPr>
        <p:spPr>
          <a:xfrm>
            <a:off x="1311910" y="3417570"/>
            <a:ext cx="14776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单片机</a:t>
            </a:r>
            <a:endParaRPr lang="zh-CN" altLang="en-US" sz="2800" b="1"/>
          </a:p>
        </p:txBody>
      </p:sp>
      <p:sp>
        <p:nvSpPr>
          <p:cNvPr id="4" name="文本框 3"/>
          <p:cNvSpPr txBox="1"/>
          <p:nvPr/>
        </p:nvSpPr>
        <p:spPr>
          <a:xfrm>
            <a:off x="6470015" y="3410585"/>
            <a:ext cx="1060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NFC</a:t>
            </a:r>
            <a:endParaRPr lang="en-US" altLang="zh-CN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6470015" y="1372235"/>
            <a:ext cx="1281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WIFI</a:t>
            </a:r>
            <a:endParaRPr lang="en-US" altLang="zh-CN" sz="2800" b="1"/>
          </a:p>
        </p:txBody>
      </p:sp>
    </p:spTree>
    <p:custDataLst>
      <p:tags r:id="rId2"/>
    </p:custData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121" grpId="0" bldLvl="0" animBg="1"/>
      <p:bldP spid="122" grpId="0" bldLvl="0" animBg="1"/>
      <p:bldP spid="123" grpId="0" bldLvl="0" animBg="1"/>
      <p:bldP spid="12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104933" y="4193125"/>
            <a:ext cx="3048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8957" y="206330"/>
            <a:ext cx="10591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感谢语</a:t>
            </a:r>
            <a:endParaRPr lang="zh-CN" altLang="en-US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1074" y="267886"/>
            <a:ext cx="125095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510155" y="634365"/>
            <a:ext cx="4794885" cy="1600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en-US" altLang="zh-CN" sz="6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32275" y="2156341"/>
            <a:ext cx="6436704" cy="155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b="1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这次大学生创新创业训练计划项目中期</a:t>
            </a:r>
            <a:r>
              <a:rPr lang="zh-CN" altLang="en-US" sz="1600" b="1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汇报能够顺利完成，要特别感谢我们组的导师</a:t>
            </a:r>
            <a:r>
              <a:rPr lang="zh-CN" sz="1600" b="1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王岩老师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对我们的项目一如既往的给予了细心指引与教导，使得我们对项目有了进一步了解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，我们还要向百忙之中抽时间对项目进行审阅、评议和参与答辩的各位老师表示</a:t>
            </a:r>
            <a:r>
              <a:rPr lang="zh-CN" altLang="en-US" sz="1600" b="1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1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1600" b="1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50"/>
                            </p:stCondLst>
                            <p:childTnLst>
                              <p:par>
                                <p:cTn id="43" presetID="27" presetClass="emph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250" autoRev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250" autoRev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 bldLvl="0" animBg="1"/>
      <p:bldP spid="7" grpId="0"/>
      <p:bldP spid="8" grpId="0"/>
      <p:bldP spid="4" grpId="0"/>
      <p:bldP spid="4" grpId="1"/>
      <p:bldP spid="4" grpId="2"/>
      <p:bldP spid="4" grpId="3"/>
      <p:bldP spid="4" grpId="4"/>
      <p:bldP spid="4" grpId="5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747814" y="84640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699467" y="1486808"/>
            <a:ext cx="1946910" cy="6134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造字工房俊雅锐宋体验版常规体" pitchFamily="50" charset="-122"/>
              </a:rPr>
              <a:t>THANKS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造字工房俊雅锐宋体验版常规体" pitchFamily="50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714851" y="3635350"/>
            <a:ext cx="3230880" cy="1070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6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899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899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81" grpId="0" bldLvl="0" animBg="1"/>
      <p:bldP spid="83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79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10591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主目录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1741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80871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495935" cy="74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b="1" dirty="0">
                <a:solidFill>
                  <a:srgbClr val="1A3F6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91676" y="2836786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495935" cy="74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4000" b="1" dirty="0" smtClean="0">
                <a:solidFill>
                  <a:srgbClr val="1A3F6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002481" y="1661152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495935" cy="74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4000" b="1" dirty="0" smtClean="0">
                <a:solidFill>
                  <a:srgbClr val="1A3F6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13286" y="2836786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495935" cy="74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4000" b="1" dirty="0" smtClean="0">
                <a:solidFill>
                  <a:srgbClr val="1A3F6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824091" y="1661152"/>
            <a:ext cx="1139038" cy="1139038"/>
            <a:chOff x="6824091" y="1661152"/>
            <a:chExt cx="1139038" cy="1139038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7" name="同心圆 1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102504" y="1876728"/>
              <a:ext cx="495935" cy="743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4000" b="1" dirty="0" smtClean="0">
                <a:solidFill>
                  <a:srgbClr val="1A3F6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133427" y="12284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立项计划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619831" y="41398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已得成果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319106" y="4139499"/>
            <a:ext cx="132588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下阶段计划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45"/>
          <p:cNvSpPr txBox="1"/>
          <p:nvPr/>
        </p:nvSpPr>
        <p:spPr>
          <a:xfrm>
            <a:off x="3908333" y="1228475"/>
            <a:ext cx="13258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问题及解决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47"/>
          <p:cNvSpPr txBox="1"/>
          <p:nvPr/>
        </p:nvSpPr>
        <p:spPr>
          <a:xfrm>
            <a:off x="6839612" y="12284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经费使用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/>
      <p:bldP spid="35" grpId="0" animBg="1"/>
      <p:bldP spid="144" grpId="0"/>
      <p:bldP spid="145" grpId="0"/>
      <p:bldP spid="147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立项计划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4866" y="2896649"/>
            <a:ext cx="1241030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03092" y="1455290"/>
            <a:ext cx="1301106" cy="1301106"/>
            <a:chOff x="2262782" y="1446400"/>
            <a:chExt cx="1301106" cy="1301106"/>
          </a:xfrm>
        </p:grpSpPr>
        <p:sp>
          <p:nvSpPr>
            <p:cNvPr id="7" name="椭圆 6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0382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3545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7527" y="206330"/>
            <a:ext cx="13512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立项计划</a:t>
            </a:r>
            <a:endParaRPr lang="zh-CN" altLang="en-US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6572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075460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85193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29492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29612" y="2255109"/>
            <a:ext cx="15544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基础知识储备</a:t>
            </a:r>
            <a:endParaRPr lang="zh-CN" altLang="en-US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29815" y="1673860"/>
            <a:ext cx="1396365" cy="148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实验方案设计、编写程序、电路调试和分析测试</a:t>
            </a:r>
            <a:endParaRPr lang="zh-CN" altLang="en-US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10660" y="1964055"/>
            <a:ext cx="1256665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程序分析、评价以及修改</a:t>
            </a:r>
            <a:endParaRPr lang="zh-CN" altLang="en-US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58790" y="1685925"/>
            <a:ext cx="1422400" cy="148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应用事物测试，撰写论文和研究报告，填写结题表</a:t>
            </a:r>
            <a:endParaRPr lang="zh-CN" altLang="en-US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82757" y="139075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938780" y="3462655"/>
            <a:ext cx="86360" cy="13119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0"/>
          <p:cNvSpPr txBox="1"/>
          <p:nvPr/>
        </p:nvSpPr>
        <p:spPr>
          <a:xfrm>
            <a:off x="7275195" y="1953895"/>
            <a:ext cx="1547495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结题答辩和成果推广阶段</a:t>
            </a:r>
            <a:endParaRPr lang="zh-CN" altLang="en-US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8320" y="4403725"/>
            <a:ext cx="1741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2016.5-2016.8</a:t>
            </a:r>
            <a:endParaRPr lang="zh-CN" altLang="en-US" sz="2000" b="1"/>
          </a:p>
        </p:txBody>
      </p:sp>
      <p:sp>
        <p:nvSpPr>
          <p:cNvPr id="16" name="文本框 15"/>
          <p:cNvSpPr txBox="1"/>
          <p:nvPr/>
        </p:nvSpPr>
        <p:spPr>
          <a:xfrm>
            <a:off x="2142490" y="4690745"/>
            <a:ext cx="1741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2016.9-2017.1</a:t>
            </a:r>
            <a:endParaRPr lang="zh-CN" altLang="en-US" sz="2000" b="1"/>
          </a:p>
        </p:txBody>
      </p:sp>
      <p:sp>
        <p:nvSpPr>
          <p:cNvPr id="17" name="文本框 16"/>
          <p:cNvSpPr txBox="1"/>
          <p:nvPr/>
        </p:nvSpPr>
        <p:spPr>
          <a:xfrm>
            <a:off x="3872865" y="4446270"/>
            <a:ext cx="1741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2017.2-2017.3</a:t>
            </a:r>
            <a:endParaRPr lang="zh-CN" altLang="en-US" sz="2000" b="1"/>
          </a:p>
        </p:txBody>
      </p:sp>
      <p:sp>
        <p:nvSpPr>
          <p:cNvPr id="18" name="文本框 17"/>
          <p:cNvSpPr txBox="1"/>
          <p:nvPr/>
        </p:nvSpPr>
        <p:spPr>
          <a:xfrm>
            <a:off x="5558155" y="4690110"/>
            <a:ext cx="1741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2017.3-2018.4</a:t>
            </a:r>
            <a:endParaRPr lang="zh-CN" altLang="en-US" sz="2000" b="1"/>
          </a:p>
        </p:txBody>
      </p:sp>
      <p:sp>
        <p:nvSpPr>
          <p:cNvPr id="19" name="文本框 18"/>
          <p:cNvSpPr txBox="1"/>
          <p:nvPr/>
        </p:nvSpPr>
        <p:spPr>
          <a:xfrm>
            <a:off x="7113270" y="4432935"/>
            <a:ext cx="1741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2017.4-2017.5</a:t>
            </a:r>
            <a:endParaRPr lang="zh-CN" altLang="en-US" sz="2000" b="1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39420" y="4234547"/>
            <a:ext cx="8439150" cy="0"/>
          </a:xfrm>
          <a:prstGeom prst="straightConnector1">
            <a:avLst/>
          </a:prstGeom>
          <a:ln w="57150">
            <a:solidFill>
              <a:srgbClr val="1A3F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1358265" y="3456305"/>
            <a:ext cx="75565" cy="94043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4680585" y="3599815"/>
            <a:ext cx="75565" cy="94043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8064500" y="3548380"/>
            <a:ext cx="75565" cy="94043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353175" y="3508375"/>
            <a:ext cx="86360" cy="131191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blinds dir="vert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bldLvl="0" animBg="1"/>
          <p:bldP spid="26" grpId="0"/>
          <p:bldP spid="38" grpId="0"/>
          <p:bldP spid="39" grpId="0"/>
          <p:bldP spid="40" grpId="0"/>
          <p:bldP spid="41" grpId="0"/>
          <p:bldP spid="56" grpId="0" animBg="1"/>
          <p:bldP spid="5" grpId="0"/>
          <p:bldP spid="15" grpId="0"/>
          <p:bldP spid="16" grpId="0"/>
          <p:bldP spid="17" grpId="0"/>
          <p:bldP spid="18" grpId="0"/>
          <p:bldP spid="19" grpId="0"/>
          <p:bldP spid="55" grpId="0" animBg="1"/>
          <p:bldP spid="57" grpId="0" animBg="1"/>
          <p:bldP spid="58" grpId="0" animBg="1"/>
          <p:bldP spid="5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bldLvl="0" animBg="1"/>
          <p:bldP spid="26" grpId="0"/>
          <p:bldP spid="38" grpId="0"/>
          <p:bldP spid="39" grpId="0"/>
          <p:bldP spid="40" grpId="0"/>
          <p:bldP spid="41" grpId="0"/>
          <p:bldP spid="56" grpId="0" animBg="1"/>
          <p:bldP spid="5" grpId="0"/>
          <p:bldP spid="15" grpId="0"/>
          <p:bldP spid="16" grpId="0"/>
          <p:bldP spid="17" grpId="0"/>
          <p:bldP spid="18" grpId="0"/>
          <p:bldP spid="19" grpId="0"/>
          <p:bldP spid="55" grpId="0" animBg="1"/>
          <p:bldP spid="57" grpId="0" animBg="1"/>
          <p:bldP spid="58" grpId="0" animBg="1"/>
          <p:bldP spid="59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已得成果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245992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6" name="椭圆 5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2573935" y="1804771"/>
              <a:ext cx="695127" cy="59085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已得成果</a:t>
            </a:r>
            <a:endParaRPr lang="zh-CN" altLang="en-US" sz="2000" b="1" spc="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空心弧 36"/>
          <p:cNvSpPr/>
          <p:nvPr/>
        </p:nvSpPr>
        <p:spPr>
          <a:xfrm rot="5400000">
            <a:off x="386026" y="1406854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566927" y="1492084"/>
            <a:ext cx="14414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 bwMode="auto">
          <a:xfrm>
            <a:off x="2616574" y="4282724"/>
            <a:ext cx="143986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 bwMode="auto">
          <a:xfrm>
            <a:off x="3561398" y="2853836"/>
            <a:ext cx="14407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961382" y="1287225"/>
            <a:ext cx="158567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l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00075" y="1737360"/>
            <a:ext cx="2259330" cy="22593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025190" y="3818082"/>
            <a:ext cx="858956" cy="858956"/>
            <a:chOff x="3989630" y="984316"/>
            <a:chExt cx="858956" cy="858956"/>
          </a:xfrm>
        </p:grpSpPr>
        <p:grpSp>
          <p:nvGrpSpPr>
            <p:cNvPr id="52" name="组合 51"/>
            <p:cNvGrpSpPr/>
            <p:nvPr/>
          </p:nvGrpSpPr>
          <p:grpSpPr>
            <a:xfrm>
              <a:off x="3989630" y="98431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54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14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847"/>
              <p:cNvSpPr/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009832" y="2459515"/>
            <a:ext cx="858956" cy="858956"/>
            <a:chOff x="4684712" y="1948340"/>
            <a:chExt cx="858956" cy="858956"/>
          </a:xfrm>
        </p:grpSpPr>
        <p:grpSp>
          <p:nvGrpSpPr>
            <p:cNvPr id="17" name="组合 16"/>
            <p:cNvGrpSpPr/>
            <p:nvPr/>
          </p:nvGrpSpPr>
          <p:grpSpPr>
            <a:xfrm>
              <a:off x="4684712" y="1948340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973066" y="1031168"/>
            <a:ext cx="858956" cy="858956"/>
            <a:chOff x="4716016" y="2993953"/>
            <a:chExt cx="858956" cy="858956"/>
          </a:xfrm>
        </p:grpSpPr>
        <p:grpSp>
          <p:nvGrpSpPr>
            <p:cNvPr id="18" name="组合 17"/>
            <p:cNvGrpSpPr/>
            <p:nvPr/>
          </p:nvGrpSpPr>
          <p:grpSpPr>
            <a:xfrm>
              <a:off x="4716016" y="2993953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9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5958069" y="2728585"/>
            <a:ext cx="203130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l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一个项目说明文档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893945" y="4015740"/>
            <a:ext cx="4211320" cy="38354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所需硬件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 descr="5655e8106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1878965"/>
            <a:ext cx="1980000" cy="1980000"/>
          </a:xfrm>
          <a:prstGeom prst="ellipse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2410872" y="1318786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215005" y="2595245"/>
            <a:ext cx="373380" cy="37338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425065" y="4055110"/>
            <a:ext cx="373380" cy="33909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37" grpId="0" animBg="1"/>
      <p:bldP spid="42" grpId="0"/>
      <p:bldP spid="45" grpId="0" animBg="1"/>
      <p:bldP spid="73" grpId="0"/>
      <p:bldP spid="75" grpId="0"/>
      <p:bldP spid="22" grpId="0" bldLvl="0" animBg="1"/>
      <p:bldP spid="23" grpId="0" bldLvl="0" animBg="1"/>
      <p:bldP spid="2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4219575" cy="1070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问题及</a:t>
            </a:r>
            <a:r>
              <a:rPr lang="zh-CN" altLang="en-US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60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101976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2563246" y="1776063"/>
              <a:ext cx="713918" cy="70677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434963" y="2898278"/>
            <a:ext cx="10972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存在问题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34963" y="3344871"/>
            <a:ext cx="10972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解决方法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141075" y="292577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141075" y="336313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15" grpId="0"/>
      <p:bldP spid="18" grpId="0"/>
      <p:bldP spid="19" grpId="0"/>
      <p:bldP spid="22" grpId="0" bldLvl="0" animBg="1"/>
      <p:bldP spid="2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42230" y="2088733"/>
            <a:ext cx="1423450" cy="142345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64286" y="2622833"/>
            <a:ext cx="1223538" cy="368530"/>
            <a:chOff x="3838575" y="2712368"/>
            <a:chExt cx="1604974" cy="36853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2788781" y="1419622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16016" y="144861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61064" y="248850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16016" y="3579954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98356" y="2614393"/>
            <a:ext cx="711200" cy="4572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1441" y="1564493"/>
            <a:ext cx="3084553" cy="39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更普及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49950" y="2592705"/>
            <a:ext cx="2678430" cy="39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更方便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11165" y="3700145"/>
            <a:ext cx="3416935" cy="39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更发展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36180" y="2313211"/>
            <a:ext cx="1752111" cy="950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08957" y="206330"/>
            <a:ext cx="15163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6"/>
          <p:cNvSpPr txBox="1"/>
          <p:nvPr/>
        </p:nvSpPr>
        <p:spPr>
          <a:xfrm>
            <a:off x="2390916" y="222166"/>
            <a:ext cx="1198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blinds dir="vert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1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6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21" grpId="0"/>
          <p:bldP spid="22" grpId="0"/>
          <p:bldP spid="23" grpId="0"/>
          <p:bldP spid="24" grpId="0"/>
          <p:bldP spid="25" grpId="0"/>
          <p:bldP spid="28" grpId="0" bldLvl="0" animBg="1"/>
          <p:bldP spid="29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22" presetClass="entr" presetSubtype="8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6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21" grpId="0"/>
          <p:bldP spid="22" grpId="0"/>
          <p:bldP spid="23" grpId="0"/>
          <p:bldP spid="24" grpId="0"/>
          <p:bldP spid="25" grpId="0"/>
          <p:bldP spid="28" grpId="0" bldLvl="0" animBg="1"/>
          <p:bldP spid="29" grpId="0"/>
          <p:bldP spid="3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390916" y="222166"/>
            <a:ext cx="1198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组合 130"/>
          <p:cNvGrpSpPr/>
          <p:nvPr/>
        </p:nvGrpSpPr>
        <p:grpSpPr>
          <a:xfrm rot="5400000">
            <a:off x="1231410" y="1071162"/>
            <a:ext cx="1146479" cy="14895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3" name="等腰三角形 42"/>
            <p:cNvSpPr/>
            <p:nvPr/>
          </p:nvSpPr>
          <p:spPr>
            <a:xfrm>
              <a:off x="40333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2872660" y="1327501"/>
            <a:ext cx="5375990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圆角矩形 134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圆角矩形 135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908957" y="3179740"/>
            <a:ext cx="5375990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8" name="圆角矩形 13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圆角矩形 138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solidFill>
              <a:srgbClr val="1A3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0" name="文本框 139"/>
          <p:cNvSpPr txBox="1"/>
          <p:nvPr/>
        </p:nvSpPr>
        <p:spPr>
          <a:xfrm>
            <a:off x="2945130" y="1541780"/>
            <a:ext cx="530352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将蓝牙换成人们应用更加广泛的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WIFI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1" name="椭圆 34"/>
          <p:cNvSpPr/>
          <p:nvPr/>
        </p:nvSpPr>
        <p:spPr>
          <a:xfrm rot="5400000" flipV="1">
            <a:off x="6909553" y="3010963"/>
            <a:ext cx="1163726" cy="147637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文本框 141"/>
          <p:cNvSpPr txBox="1"/>
          <p:nvPr/>
        </p:nvSpPr>
        <p:spPr>
          <a:xfrm>
            <a:off x="1189990" y="1301750"/>
            <a:ext cx="825500" cy="1027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↓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977265" y="3101975"/>
            <a:ext cx="5303520" cy="1325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我们将尝试通过云服务器允许锁管理员将钥匙发送给安装了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APP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的其他人，对方被授权后可以利用远程钥匙使用开锁功能。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7256780" y="3337560"/>
            <a:ext cx="825500" cy="72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远程授权</a:t>
            </a:r>
            <a:endParaRPr 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5"/>
          <p:cNvSpPr txBox="1"/>
          <p:nvPr/>
        </p:nvSpPr>
        <p:spPr>
          <a:xfrm>
            <a:off x="908957" y="206330"/>
            <a:ext cx="15163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140" grpId="0"/>
      <p:bldP spid="141" grpId="0" animBg="1"/>
      <p:bldP spid="142" grpId="0"/>
      <p:bldP spid="144" grpId="0"/>
      <p:bldP spid="145" grpId="0"/>
      <p:bldP spid="3" grpId="0"/>
    </p:bldLst>
  </p:timing>
</p:sld>
</file>

<file path=ppt/tags/tag1.xml><?xml version="1.0" encoding="utf-8"?>
<p:tagLst xmlns:p="http://schemas.openxmlformats.org/presentationml/2006/main">
  <p:tag name="SELECTED" val="True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SELECTED" val="True"/>
</p:tagLst>
</file>

<file path=ppt/tags/tag5.xml><?xml version="1.0" encoding="utf-8"?>
<p:tagLst xmlns:p="http://schemas.openxmlformats.org/presentationml/2006/main">
  <p:tag name="SELECTED" val="True"/>
</p:tagLst>
</file>

<file path=ppt/tags/tag6.xml><?xml version="1.0" encoding="utf-8"?>
<p:tagLst xmlns:p="http://schemas.openxmlformats.org/presentationml/2006/main">
  <p:tag name="SELECTED" val="True"/>
</p:tagLst>
</file>

<file path=ppt/tags/tag7.xml><?xml version="1.0" encoding="utf-8"?>
<p:tagLst xmlns:p="http://schemas.openxmlformats.org/presentationml/2006/main">
  <p:tag name="SELECTED" val="True"/>
</p:tagLst>
</file>

<file path=ppt/tags/tag8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WPS 演示</Application>
  <PresentationFormat>全屏显示(16:9)</PresentationFormat>
  <Paragraphs>200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方正兰亭粗黑_GBK</vt:lpstr>
      <vt:lpstr>微软雅黑</vt:lpstr>
      <vt:lpstr>Calibri</vt:lpstr>
      <vt:lpstr>造字工房俊雅锐宋体验版常规体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1111111111</dc:title>
  <dc:creator>User</dc:creator>
  <cp:lastModifiedBy>_dell</cp:lastModifiedBy>
  <cp:revision>87</cp:revision>
  <dcterms:created xsi:type="dcterms:W3CDTF">2015-01-23T04:02:00Z</dcterms:created>
  <dcterms:modified xsi:type="dcterms:W3CDTF">2016-09-18T09:48:08Z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